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Helveticish Bold Italics" charset="1" panose="020B0704020202090204"/>
      <p:regular r:id="rId22"/>
    </p:embeddedFont>
    <p:embeddedFont>
      <p:font typeface="Helveticish" charset="1" panose="020B0604020202020204"/>
      <p:regular r:id="rId23"/>
    </p:embeddedFont>
    <p:embeddedFont>
      <p:font typeface="Helveticish Italics" charset="1" panose="020B0604020202090204"/>
      <p:regular r:id="rId24"/>
    </p:embeddedFont>
    <p:embeddedFont>
      <p:font typeface="Playfair Display" charset="1" panose="00000000000000000000"/>
      <p:regular r:id="rId25"/>
    </p:embeddedFont>
    <p:embeddedFont>
      <p:font typeface="Helveticish Bold" charset="1" panose="020B0704020202020204"/>
      <p:regular r:id="rId26"/>
    </p:embeddedFont>
    <p:embeddedFont>
      <p:font typeface="Playfair Display Bold" charset="1" panose="00000000000000000000"/>
      <p:regular r:id="rId27"/>
    </p:embeddedFont>
    <p:embeddedFont>
      <p:font typeface="Austere  Display" charset="1" panose="00000500000000000000"/>
      <p:regular r:id="rId28"/>
    </p:embeddedFont>
    <p:embeddedFont>
      <p:font typeface="Futura Display" charset="1" panose="020B0504050904050C04"/>
      <p:regular r:id="rId29"/>
    </p:embeddedFont>
    <p:embeddedFont>
      <p:font typeface="DM Serif Display" charset="1" panose="0000000000000000000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04511" y="8297836"/>
            <a:ext cx="20897022" cy="1989164"/>
            <a:chOff x="0" y="0"/>
            <a:chExt cx="5503742" cy="523895"/>
          </a:xfrm>
        </p:grpSpPr>
        <p:sp>
          <p:nvSpPr>
            <p:cNvPr name="Freeform 4" id="4"/>
            <p:cNvSpPr/>
            <p:nvPr/>
          </p:nvSpPr>
          <p:spPr>
            <a:xfrm flipH="false" flipV="false" rot="0">
              <a:off x="0" y="0"/>
              <a:ext cx="5503742" cy="523895"/>
            </a:xfrm>
            <a:custGeom>
              <a:avLst/>
              <a:gdLst/>
              <a:ahLst/>
              <a:cxnLst/>
              <a:rect r="r" b="b" t="t" l="l"/>
              <a:pathLst>
                <a:path h="523895" w="5503742">
                  <a:moveTo>
                    <a:pt x="0" y="0"/>
                  </a:moveTo>
                  <a:lnTo>
                    <a:pt x="5503742" y="0"/>
                  </a:lnTo>
                  <a:lnTo>
                    <a:pt x="5503742" y="523895"/>
                  </a:lnTo>
                  <a:lnTo>
                    <a:pt x="0" y="523895"/>
                  </a:lnTo>
                  <a:close/>
                </a:path>
              </a:pathLst>
            </a:custGeom>
            <a:solidFill>
              <a:srgbClr val="98D3DF">
                <a:alpha val="69804"/>
              </a:srgbClr>
            </a:solidFill>
          </p:spPr>
        </p:sp>
        <p:sp>
          <p:nvSpPr>
            <p:cNvPr name="TextBox 5" id="5"/>
            <p:cNvSpPr txBox="true"/>
            <p:nvPr/>
          </p:nvSpPr>
          <p:spPr>
            <a:xfrm>
              <a:off x="0" y="-38100"/>
              <a:ext cx="5503742" cy="56199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7806324" y="1010864"/>
            <a:ext cx="10022404" cy="6681602"/>
          </a:xfrm>
          <a:custGeom>
            <a:avLst/>
            <a:gdLst/>
            <a:ahLst/>
            <a:cxnLst/>
            <a:rect r="r" b="b" t="t" l="l"/>
            <a:pathLst>
              <a:path h="6681602" w="10022404">
                <a:moveTo>
                  <a:pt x="0" y="0"/>
                </a:moveTo>
                <a:lnTo>
                  <a:pt x="10022404" y="0"/>
                </a:lnTo>
                <a:lnTo>
                  <a:pt x="10022404" y="6681603"/>
                </a:lnTo>
                <a:lnTo>
                  <a:pt x="0" y="6681603"/>
                </a:lnTo>
                <a:lnTo>
                  <a:pt x="0" y="0"/>
                </a:lnTo>
                <a:close/>
              </a:path>
            </a:pathLst>
          </a:custGeom>
          <a:blipFill>
            <a:blip r:embed="rId3"/>
            <a:stretch>
              <a:fillRect l="0" t="0" r="0" b="0"/>
            </a:stretch>
          </a:blipFill>
        </p:spPr>
      </p:sp>
      <p:sp>
        <p:nvSpPr>
          <p:cNvPr name="TextBox 7" id="7"/>
          <p:cNvSpPr txBox="true"/>
          <p:nvPr/>
        </p:nvSpPr>
        <p:spPr>
          <a:xfrm rot="0">
            <a:off x="1904109" y="480201"/>
            <a:ext cx="5090179" cy="7194918"/>
          </a:xfrm>
          <a:prstGeom prst="rect">
            <a:avLst/>
          </a:prstGeom>
        </p:spPr>
        <p:txBody>
          <a:bodyPr anchor="t" rtlCol="false" tIns="0" lIns="0" bIns="0" rIns="0">
            <a:spAutoFit/>
          </a:bodyPr>
          <a:lstStyle/>
          <a:p>
            <a:pPr algn="l">
              <a:lnSpc>
                <a:spcPts val="11220"/>
              </a:lnSpc>
            </a:pPr>
            <a:r>
              <a:rPr lang="en-US" sz="10685">
                <a:solidFill>
                  <a:srgbClr val="FFFFFF"/>
                </a:solidFill>
                <a:latin typeface="Helveticish Bold Italics"/>
                <a:ea typeface="Helveticish Bold Italics"/>
                <a:cs typeface="Helveticish Bold Italics"/>
                <a:sym typeface="Helveticish Bold Italics"/>
              </a:rPr>
              <a:t>SQL Project on Pizza Sales</a:t>
            </a:r>
          </a:p>
        </p:txBody>
      </p:sp>
      <p:sp>
        <p:nvSpPr>
          <p:cNvPr name="TextBox 8" id="8"/>
          <p:cNvSpPr txBox="true"/>
          <p:nvPr/>
        </p:nvSpPr>
        <p:spPr>
          <a:xfrm rot="0">
            <a:off x="13781551" y="8998095"/>
            <a:ext cx="3477749" cy="516255"/>
          </a:xfrm>
          <a:prstGeom prst="rect">
            <a:avLst/>
          </a:prstGeom>
        </p:spPr>
        <p:txBody>
          <a:bodyPr anchor="t" rtlCol="false" tIns="0" lIns="0" bIns="0" rIns="0">
            <a:spAutoFit/>
          </a:bodyPr>
          <a:lstStyle/>
          <a:p>
            <a:pPr algn="r">
              <a:lnSpc>
                <a:spcPts val="3885"/>
              </a:lnSpc>
            </a:pPr>
            <a:r>
              <a:rPr lang="en-US" sz="3500">
                <a:solidFill>
                  <a:srgbClr val="FFFFFF"/>
                </a:solidFill>
                <a:latin typeface="Helveticish"/>
                <a:ea typeface="Helveticish"/>
                <a:cs typeface="Helveticish"/>
                <a:sym typeface="Helveticish"/>
              </a:rPr>
              <a:t>2024</a:t>
            </a:r>
          </a:p>
        </p:txBody>
      </p:sp>
      <p:sp>
        <p:nvSpPr>
          <p:cNvPr name="TextBox 9" id="9"/>
          <p:cNvSpPr txBox="true"/>
          <p:nvPr/>
        </p:nvSpPr>
        <p:spPr>
          <a:xfrm rot="0">
            <a:off x="1506091" y="8998095"/>
            <a:ext cx="4283540" cy="516255"/>
          </a:xfrm>
          <a:prstGeom prst="rect">
            <a:avLst/>
          </a:prstGeom>
        </p:spPr>
        <p:txBody>
          <a:bodyPr anchor="t" rtlCol="false" tIns="0" lIns="0" bIns="0" rIns="0">
            <a:spAutoFit/>
          </a:bodyPr>
          <a:lstStyle/>
          <a:p>
            <a:pPr algn="l">
              <a:lnSpc>
                <a:spcPts val="3885"/>
              </a:lnSpc>
            </a:pPr>
            <a:r>
              <a:rPr lang="en-US" sz="3500">
                <a:solidFill>
                  <a:srgbClr val="FFFFFF"/>
                </a:solidFill>
                <a:latin typeface="Helveticish Italics"/>
                <a:ea typeface="Helveticish Italics"/>
                <a:cs typeface="Helveticish Italics"/>
                <a:sym typeface="Helveticish Italics"/>
              </a:rPr>
              <a:t>Nitin Rai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65260" y="2996907"/>
            <a:ext cx="9551641" cy="2449845"/>
          </a:xfrm>
          <a:custGeom>
            <a:avLst/>
            <a:gdLst/>
            <a:ahLst/>
            <a:cxnLst/>
            <a:rect r="r" b="b" t="t" l="l"/>
            <a:pathLst>
              <a:path h="2449845" w="9551641">
                <a:moveTo>
                  <a:pt x="0" y="0"/>
                </a:moveTo>
                <a:lnTo>
                  <a:pt x="9551641" y="0"/>
                </a:lnTo>
                <a:lnTo>
                  <a:pt x="9551641" y="2449845"/>
                </a:lnTo>
                <a:lnTo>
                  <a:pt x="0" y="2449845"/>
                </a:lnTo>
                <a:lnTo>
                  <a:pt x="0" y="0"/>
                </a:lnTo>
                <a:close/>
              </a:path>
            </a:pathLst>
          </a:custGeom>
          <a:blipFill>
            <a:blip r:embed="rId3"/>
            <a:stretch>
              <a:fillRect l="0" t="0" r="0" b="0"/>
            </a:stretch>
          </a:blipFill>
        </p:spPr>
      </p:sp>
      <p:sp>
        <p:nvSpPr>
          <p:cNvPr name="Freeform 4" id="4"/>
          <p:cNvSpPr/>
          <p:nvPr/>
        </p:nvSpPr>
        <p:spPr>
          <a:xfrm flipH="false" flipV="false" rot="0">
            <a:off x="9816901" y="5446752"/>
            <a:ext cx="8144054" cy="4541213"/>
          </a:xfrm>
          <a:custGeom>
            <a:avLst/>
            <a:gdLst/>
            <a:ahLst/>
            <a:cxnLst/>
            <a:rect r="r" b="b" t="t" l="l"/>
            <a:pathLst>
              <a:path h="4541213" w="8144054">
                <a:moveTo>
                  <a:pt x="0" y="0"/>
                </a:moveTo>
                <a:lnTo>
                  <a:pt x="8144055" y="0"/>
                </a:lnTo>
                <a:lnTo>
                  <a:pt x="8144055" y="4541213"/>
                </a:lnTo>
                <a:lnTo>
                  <a:pt x="0" y="4541213"/>
                </a:lnTo>
                <a:lnTo>
                  <a:pt x="0" y="0"/>
                </a:lnTo>
                <a:close/>
              </a:path>
            </a:pathLst>
          </a:custGeom>
          <a:blipFill>
            <a:blip r:embed="rId4"/>
            <a:stretch>
              <a:fillRect l="0" t="0" r="-6776" b="0"/>
            </a:stretch>
          </a:blipFill>
        </p:spPr>
      </p:sp>
      <p:sp>
        <p:nvSpPr>
          <p:cNvPr name="TextBox 5" id="5"/>
          <p:cNvSpPr txBox="true"/>
          <p:nvPr/>
        </p:nvSpPr>
        <p:spPr>
          <a:xfrm rot="0">
            <a:off x="1324948" y="764504"/>
            <a:ext cx="15934352" cy="1685790"/>
          </a:xfrm>
          <a:prstGeom prst="rect">
            <a:avLst/>
          </a:prstGeom>
        </p:spPr>
        <p:txBody>
          <a:bodyPr anchor="t" rtlCol="false" tIns="0" lIns="0" bIns="0" rIns="0">
            <a:spAutoFit/>
          </a:bodyPr>
          <a:lstStyle/>
          <a:p>
            <a:pPr algn="ctr">
              <a:lnSpc>
                <a:spcPts val="6461"/>
              </a:lnSpc>
            </a:pPr>
            <a:r>
              <a:rPr lang="en-US" sz="5821">
                <a:solidFill>
                  <a:srgbClr val="FFFFFF"/>
                </a:solidFill>
                <a:latin typeface="Helveticish Bold"/>
                <a:ea typeface="Helveticish Bold"/>
                <a:cs typeface="Helveticish Bold"/>
                <a:sym typeface="Helveticish Bold"/>
              </a:rPr>
              <a:t>Join relevant tables to find the category-wise distribution of pizzas.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12942" y="2889911"/>
            <a:ext cx="10169829" cy="5116238"/>
          </a:xfrm>
          <a:custGeom>
            <a:avLst/>
            <a:gdLst/>
            <a:ahLst/>
            <a:cxnLst/>
            <a:rect r="r" b="b" t="t" l="l"/>
            <a:pathLst>
              <a:path h="5116238" w="10169829">
                <a:moveTo>
                  <a:pt x="0" y="0"/>
                </a:moveTo>
                <a:lnTo>
                  <a:pt x="10169829" y="0"/>
                </a:lnTo>
                <a:lnTo>
                  <a:pt x="10169829" y="5116238"/>
                </a:lnTo>
                <a:lnTo>
                  <a:pt x="0" y="5116238"/>
                </a:lnTo>
                <a:lnTo>
                  <a:pt x="0" y="0"/>
                </a:lnTo>
                <a:close/>
              </a:path>
            </a:pathLst>
          </a:custGeom>
          <a:blipFill>
            <a:blip r:embed="rId3"/>
            <a:stretch>
              <a:fillRect l="0" t="0" r="0" b="0"/>
            </a:stretch>
          </a:blipFill>
        </p:spPr>
      </p:sp>
      <p:sp>
        <p:nvSpPr>
          <p:cNvPr name="Freeform 4" id="4"/>
          <p:cNvSpPr/>
          <p:nvPr/>
        </p:nvSpPr>
        <p:spPr>
          <a:xfrm flipH="false" flipV="false" rot="0">
            <a:off x="9144000" y="8337683"/>
            <a:ext cx="8871396" cy="1841233"/>
          </a:xfrm>
          <a:custGeom>
            <a:avLst/>
            <a:gdLst/>
            <a:ahLst/>
            <a:cxnLst/>
            <a:rect r="r" b="b" t="t" l="l"/>
            <a:pathLst>
              <a:path h="1841233" w="8871396">
                <a:moveTo>
                  <a:pt x="0" y="0"/>
                </a:moveTo>
                <a:lnTo>
                  <a:pt x="8871396" y="0"/>
                </a:lnTo>
                <a:lnTo>
                  <a:pt x="8871396" y="1841234"/>
                </a:lnTo>
                <a:lnTo>
                  <a:pt x="0" y="1841234"/>
                </a:lnTo>
                <a:lnTo>
                  <a:pt x="0" y="0"/>
                </a:lnTo>
                <a:close/>
              </a:path>
            </a:pathLst>
          </a:custGeom>
          <a:blipFill>
            <a:blip r:embed="rId4"/>
            <a:stretch>
              <a:fillRect l="0" t="0" r="0" b="0"/>
            </a:stretch>
          </a:blipFill>
        </p:spPr>
      </p:sp>
      <p:sp>
        <p:nvSpPr>
          <p:cNvPr name="TextBox 5" id="5"/>
          <p:cNvSpPr txBox="true"/>
          <p:nvPr/>
        </p:nvSpPr>
        <p:spPr>
          <a:xfrm rot="0">
            <a:off x="1324948" y="764504"/>
            <a:ext cx="15934352" cy="1685790"/>
          </a:xfrm>
          <a:prstGeom prst="rect">
            <a:avLst/>
          </a:prstGeom>
        </p:spPr>
        <p:txBody>
          <a:bodyPr anchor="t" rtlCol="false" tIns="0" lIns="0" bIns="0" rIns="0">
            <a:spAutoFit/>
          </a:bodyPr>
          <a:lstStyle/>
          <a:p>
            <a:pPr algn="ctr">
              <a:lnSpc>
                <a:spcPts val="6461"/>
              </a:lnSpc>
            </a:pPr>
            <a:r>
              <a:rPr lang="en-US" sz="5821">
                <a:solidFill>
                  <a:srgbClr val="FFFFFF"/>
                </a:solidFill>
                <a:latin typeface="Helveticish Bold"/>
                <a:ea typeface="Helveticish Bold"/>
                <a:cs typeface="Helveticish Bold"/>
                <a:sym typeface="Helveticish Bold"/>
              </a:rPr>
              <a:t>Group the orders by date and calculate the average number of pizzas ordered per day.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73713" y="3272448"/>
            <a:ext cx="8483247" cy="5228668"/>
          </a:xfrm>
          <a:custGeom>
            <a:avLst/>
            <a:gdLst/>
            <a:ahLst/>
            <a:cxnLst/>
            <a:rect r="r" b="b" t="t" l="l"/>
            <a:pathLst>
              <a:path h="5228668" w="8483247">
                <a:moveTo>
                  <a:pt x="0" y="0"/>
                </a:moveTo>
                <a:lnTo>
                  <a:pt x="8483248" y="0"/>
                </a:lnTo>
                <a:lnTo>
                  <a:pt x="8483248" y="5228669"/>
                </a:lnTo>
                <a:lnTo>
                  <a:pt x="0" y="5228669"/>
                </a:lnTo>
                <a:lnTo>
                  <a:pt x="0" y="0"/>
                </a:lnTo>
                <a:close/>
              </a:path>
            </a:pathLst>
          </a:custGeom>
          <a:blipFill>
            <a:blip r:embed="rId3"/>
            <a:stretch>
              <a:fillRect l="0" t="0" r="0" b="0"/>
            </a:stretch>
          </a:blipFill>
        </p:spPr>
      </p:sp>
      <p:sp>
        <p:nvSpPr>
          <p:cNvPr name="Freeform 4" id="4"/>
          <p:cNvSpPr/>
          <p:nvPr/>
        </p:nvSpPr>
        <p:spPr>
          <a:xfrm flipH="false" flipV="false" rot="0">
            <a:off x="8965278" y="4295165"/>
            <a:ext cx="9025409" cy="3183236"/>
          </a:xfrm>
          <a:custGeom>
            <a:avLst/>
            <a:gdLst/>
            <a:ahLst/>
            <a:cxnLst/>
            <a:rect r="r" b="b" t="t" l="l"/>
            <a:pathLst>
              <a:path h="3183236" w="9025409">
                <a:moveTo>
                  <a:pt x="0" y="0"/>
                </a:moveTo>
                <a:lnTo>
                  <a:pt x="9025409" y="0"/>
                </a:lnTo>
                <a:lnTo>
                  <a:pt x="9025409" y="3183235"/>
                </a:lnTo>
                <a:lnTo>
                  <a:pt x="0" y="3183235"/>
                </a:lnTo>
                <a:lnTo>
                  <a:pt x="0" y="0"/>
                </a:lnTo>
                <a:close/>
              </a:path>
            </a:pathLst>
          </a:custGeom>
          <a:blipFill>
            <a:blip r:embed="rId4"/>
            <a:stretch>
              <a:fillRect l="0" t="0" r="0" b="0"/>
            </a:stretch>
          </a:blipFill>
        </p:spPr>
      </p:sp>
      <p:sp>
        <p:nvSpPr>
          <p:cNvPr name="TextBox 5" id="5"/>
          <p:cNvSpPr txBox="true"/>
          <p:nvPr/>
        </p:nvSpPr>
        <p:spPr>
          <a:xfrm rot="0">
            <a:off x="1324948" y="764504"/>
            <a:ext cx="15934352" cy="1685790"/>
          </a:xfrm>
          <a:prstGeom prst="rect">
            <a:avLst/>
          </a:prstGeom>
        </p:spPr>
        <p:txBody>
          <a:bodyPr anchor="t" rtlCol="false" tIns="0" lIns="0" bIns="0" rIns="0">
            <a:spAutoFit/>
          </a:bodyPr>
          <a:lstStyle/>
          <a:p>
            <a:pPr algn="ctr">
              <a:lnSpc>
                <a:spcPts val="6461"/>
              </a:lnSpc>
            </a:pPr>
            <a:r>
              <a:rPr lang="en-US" sz="5821">
                <a:solidFill>
                  <a:srgbClr val="FFFFFF"/>
                </a:solidFill>
                <a:latin typeface="Helveticish Bold"/>
                <a:ea typeface="Helveticish Bold"/>
                <a:cs typeface="Helveticish Bold"/>
                <a:sym typeface="Helveticish Bold"/>
              </a:rPr>
              <a:t>Determine the top 3 most ordered pizza types based on revenue.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26767" y="2769870"/>
            <a:ext cx="10380030" cy="5758124"/>
          </a:xfrm>
          <a:custGeom>
            <a:avLst/>
            <a:gdLst/>
            <a:ahLst/>
            <a:cxnLst/>
            <a:rect r="r" b="b" t="t" l="l"/>
            <a:pathLst>
              <a:path h="5758124" w="10380030">
                <a:moveTo>
                  <a:pt x="0" y="0"/>
                </a:moveTo>
                <a:lnTo>
                  <a:pt x="10380030" y="0"/>
                </a:lnTo>
                <a:lnTo>
                  <a:pt x="10380030" y="5758124"/>
                </a:lnTo>
                <a:lnTo>
                  <a:pt x="0" y="5758124"/>
                </a:lnTo>
                <a:lnTo>
                  <a:pt x="0" y="0"/>
                </a:lnTo>
                <a:close/>
              </a:path>
            </a:pathLst>
          </a:custGeom>
          <a:blipFill>
            <a:blip r:embed="rId3"/>
            <a:stretch>
              <a:fillRect l="0" t="0" r="0" b="0"/>
            </a:stretch>
          </a:blipFill>
        </p:spPr>
      </p:sp>
      <p:sp>
        <p:nvSpPr>
          <p:cNvPr name="Freeform 4" id="4"/>
          <p:cNvSpPr/>
          <p:nvPr/>
        </p:nvSpPr>
        <p:spPr>
          <a:xfrm flipH="false" flipV="false" rot="0">
            <a:off x="11266361" y="3327515"/>
            <a:ext cx="6696396" cy="4642834"/>
          </a:xfrm>
          <a:custGeom>
            <a:avLst/>
            <a:gdLst/>
            <a:ahLst/>
            <a:cxnLst/>
            <a:rect r="r" b="b" t="t" l="l"/>
            <a:pathLst>
              <a:path h="4642834" w="6696396">
                <a:moveTo>
                  <a:pt x="0" y="0"/>
                </a:moveTo>
                <a:lnTo>
                  <a:pt x="6696396" y="0"/>
                </a:lnTo>
                <a:lnTo>
                  <a:pt x="6696396" y="4642834"/>
                </a:lnTo>
                <a:lnTo>
                  <a:pt x="0" y="4642834"/>
                </a:lnTo>
                <a:lnTo>
                  <a:pt x="0" y="0"/>
                </a:lnTo>
                <a:close/>
              </a:path>
            </a:pathLst>
          </a:custGeom>
          <a:blipFill>
            <a:blip r:embed="rId4"/>
            <a:stretch>
              <a:fillRect l="0" t="0" r="0" b="0"/>
            </a:stretch>
          </a:blipFill>
        </p:spPr>
      </p:sp>
      <p:sp>
        <p:nvSpPr>
          <p:cNvPr name="TextBox 5" id="5"/>
          <p:cNvSpPr txBox="true"/>
          <p:nvPr/>
        </p:nvSpPr>
        <p:spPr>
          <a:xfrm rot="0">
            <a:off x="1324948" y="764504"/>
            <a:ext cx="15934352" cy="1685790"/>
          </a:xfrm>
          <a:prstGeom prst="rect">
            <a:avLst/>
          </a:prstGeom>
        </p:spPr>
        <p:txBody>
          <a:bodyPr anchor="t" rtlCol="false" tIns="0" lIns="0" bIns="0" rIns="0">
            <a:spAutoFit/>
          </a:bodyPr>
          <a:lstStyle/>
          <a:p>
            <a:pPr algn="ctr">
              <a:lnSpc>
                <a:spcPts val="6461"/>
              </a:lnSpc>
            </a:pPr>
            <a:r>
              <a:rPr lang="en-US" sz="5821">
                <a:solidFill>
                  <a:srgbClr val="FFFFFF"/>
                </a:solidFill>
                <a:latin typeface="Helveticish Bold"/>
                <a:ea typeface="Helveticish Bold"/>
                <a:cs typeface="Helveticish Bold"/>
                <a:sym typeface="Helveticish Bold"/>
              </a:rPr>
              <a:t>Calculate the percentage contribution of each pizza type to total revenue.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83032" y="2450293"/>
            <a:ext cx="9519157" cy="6488350"/>
          </a:xfrm>
          <a:custGeom>
            <a:avLst/>
            <a:gdLst/>
            <a:ahLst/>
            <a:cxnLst/>
            <a:rect r="r" b="b" t="t" l="l"/>
            <a:pathLst>
              <a:path h="6488350" w="9519157">
                <a:moveTo>
                  <a:pt x="0" y="0"/>
                </a:moveTo>
                <a:lnTo>
                  <a:pt x="9519157" y="0"/>
                </a:lnTo>
                <a:lnTo>
                  <a:pt x="9519157" y="6488351"/>
                </a:lnTo>
                <a:lnTo>
                  <a:pt x="0" y="6488351"/>
                </a:lnTo>
                <a:lnTo>
                  <a:pt x="0" y="0"/>
                </a:lnTo>
                <a:close/>
              </a:path>
            </a:pathLst>
          </a:custGeom>
          <a:blipFill>
            <a:blip r:embed="rId3"/>
            <a:stretch>
              <a:fillRect l="0" t="-1596" r="-1174" b="-1596"/>
            </a:stretch>
          </a:blipFill>
        </p:spPr>
      </p:sp>
      <p:sp>
        <p:nvSpPr>
          <p:cNvPr name="Freeform 4" id="4"/>
          <p:cNvSpPr/>
          <p:nvPr/>
        </p:nvSpPr>
        <p:spPr>
          <a:xfrm flipH="false" flipV="false" rot="0">
            <a:off x="9977117" y="3335975"/>
            <a:ext cx="8310883" cy="4716988"/>
          </a:xfrm>
          <a:custGeom>
            <a:avLst/>
            <a:gdLst/>
            <a:ahLst/>
            <a:cxnLst/>
            <a:rect r="r" b="b" t="t" l="l"/>
            <a:pathLst>
              <a:path h="4716988" w="8310883">
                <a:moveTo>
                  <a:pt x="0" y="0"/>
                </a:moveTo>
                <a:lnTo>
                  <a:pt x="8310883" y="0"/>
                </a:lnTo>
                <a:lnTo>
                  <a:pt x="8310883" y="4716987"/>
                </a:lnTo>
                <a:lnTo>
                  <a:pt x="0" y="4716987"/>
                </a:lnTo>
                <a:lnTo>
                  <a:pt x="0" y="0"/>
                </a:lnTo>
                <a:close/>
              </a:path>
            </a:pathLst>
          </a:custGeom>
          <a:blipFill>
            <a:blip r:embed="rId4"/>
            <a:stretch>
              <a:fillRect l="0" t="0" r="0" b="0"/>
            </a:stretch>
          </a:blipFill>
        </p:spPr>
      </p:sp>
      <p:sp>
        <p:nvSpPr>
          <p:cNvPr name="TextBox 5" id="5"/>
          <p:cNvSpPr txBox="true"/>
          <p:nvPr/>
        </p:nvSpPr>
        <p:spPr>
          <a:xfrm rot="0">
            <a:off x="1324948" y="764504"/>
            <a:ext cx="15934352" cy="1685790"/>
          </a:xfrm>
          <a:prstGeom prst="rect">
            <a:avLst/>
          </a:prstGeom>
        </p:spPr>
        <p:txBody>
          <a:bodyPr anchor="t" rtlCol="false" tIns="0" lIns="0" bIns="0" rIns="0">
            <a:spAutoFit/>
          </a:bodyPr>
          <a:lstStyle/>
          <a:p>
            <a:pPr algn="ctr">
              <a:lnSpc>
                <a:spcPts val="6461"/>
              </a:lnSpc>
            </a:pPr>
            <a:r>
              <a:rPr lang="en-US" sz="5821">
                <a:solidFill>
                  <a:srgbClr val="FFFFFF"/>
                </a:solidFill>
                <a:latin typeface="Helveticish Bold"/>
                <a:ea typeface="Helveticish Bold"/>
                <a:cs typeface="Helveticish Bold"/>
                <a:sym typeface="Helveticish Bold"/>
              </a:rPr>
              <a:t>Analyze the cumulative revenue generated over time.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05350" y="2658442"/>
            <a:ext cx="9144000" cy="5737785"/>
          </a:xfrm>
          <a:custGeom>
            <a:avLst/>
            <a:gdLst/>
            <a:ahLst/>
            <a:cxnLst/>
            <a:rect r="r" b="b" t="t" l="l"/>
            <a:pathLst>
              <a:path h="5737785" w="9144000">
                <a:moveTo>
                  <a:pt x="0" y="0"/>
                </a:moveTo>
                <a:lnTo>
                  <a:pt x="9144000" y="0"/>
                </a:lnTo>
                <a:lnTo>
                  <a:pt x="9144000" y="5737785"/>
                </a:lnTo>
                <a:lnTo>
                  <a:pt x="0" y="5737785"/>
                </a:lnTo>
                <a:lnTo>
                  <a:pt x="0" y="0"/>
                </a:lnTo>
                <a:close/>
              </a:path>
            </a:pathLst>
          </a:custGeom>
          <a:blipFill>
            <a:blip r:embed="rId3"/>
            <a:stretch>
              <a:fillRect l="-283" t="0" r="-283" b="0"/>
            </a:stretch>
          </a:blipFill>
        </p:spPr>
      </p:sp>
      <p:sp>
        <p:nvSpPr>
          <p:cNvPr name="Freeform 4" id="4"/>
          <p:cNvSpPr/>
          <p:nvPr/>
        </p:nvSpPr>
        <p:spPr>
          <a:xfrm flipH="false" flipV="false" rot="0">
            <a:off x="9652619" y="4011038"/>
            <a:ext cx="8635381" cy="3730966"/>
          </a:xfrm>
          <a:custGeom>
            <a:avLst/>
            <a:gdLst/>
            <a:ahLst/>
            <a:cxnLst/>
            <a:rect r="r" b="b" t="t" l="l"/>
            <a:pathLst>
              <a:path h="3730966" w="8635381">
                <a:moveTo>
                  <a:pt x="0" y="0"/>
                </a:moveTo>
                <a:lnTo>
                  <a:pt x="8635381" y="0"/>
                </a:lnTo>
                <a:lnTo>
                  <a:pt x="8635381" y="3730966"/>
                </a:lnTo>
                <a:lnTo>
                  <a:pt x="0" y="3730966"/>
                </a:lnTo>
                <a:lnTo>
                  <a:pt x="0" y="0"/>
                </a:lnTo>
                <a:close/>
              </a:path>
            </a:pathLst>
          </a:custGeom>
          <a:blipFill>
            <a:blip r:embed="rId4"/>
            <a:stretch>
              <a:fillRect l="0" t="0" r="0" b="0"/>
            </a:stretch>
          </a:blipFill>
        </p:spPr>
      </p:sp>
      <p:sp>
        <p:nvSpPr>
          <p:cNvPr name="TextBox 5" id="5"/>
          <p:cNvSpPr txBox="true"/>
          <p:nvPr/>
        </p:nvSpPr>
        <p:spPr>
          <a:xfrm rot="0">
            <a:off x="522203" y="268597"/>
            <a:ext cx="17438055" cy="1751261"/>
          </a:xfrm>
          <a:prstGeom prst="rect">
            <a:avLst/>
          </a:prstGeom>
        </p:spPr>
        <p:txBody>
          <a:bodyPr anchor="t" rtlCol="false" tIns="0" lIns="0" bIns="0" rIns="0">
            <a:spAutoFit/>
          </a:bodyPr>
          <a:lstStyle/>
          <a:p>
            <a:pPr algn="ctr">
              <a:lnSpc>
                <a:spcPts val="6746"/>
              </a:lnSpc>
            </a:pPr>
            <a:r>
              <a:rPr lang="en-US" sz="6077">
                <a:solidFill>
                  <a:srgbClr val="FFFFFF"/>
                </a:solidFill>
                <a:latin typeface="Helveticish Bold"/>
                <a:ea typeface="Helveticish Bold"/>
                <a:cs typeface="Helveticish Bold"/>
                <a:sym typeface="Helveticish Bold"/>
              </a:rPr>
              <a:t>Determine the top 5 most ordered pizza types based on revenue for each pizza category.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61659" y="4357438"/>
            <a:ext cx="7364683" cy="4900862"/>
          </a:xfrm>
          <a:custGeom>
            <a:avLst/>
            <a:gdLst/>
            <a:ahLst/>
            <a:cxnLst/>
            <a:rect r="r" b="b" t="t" l="l"/>
            <a:pathLst>
              <a:path h="4900862" w="7364683">
                <a:moveTo>
                  <a:pt x="0" y="0"/>
                </a:moveTo>
                <a:lnTo>
                  <a:pt x="7364682" y="0"/>
                </a:lnTo>
                <a:lnTo>
                  <a:pt x="7364682" y="4900862"/>
                </a:lnTo>
                <a:lnTo>
                  <a:pt x="0" y="4900862"/>
                </a:lnTo>
                <a:lnTo>
                  <a:pt x="0" y="0"/>
                </a:lnTo>
                <a:close/>
              </a:path>
            </a:pathLst>
          </a:custGeom>
          <a:blipFill>
            <a:blip r:embed="rId3"/>
            <a:stretch>
              <a:fillRect l="0" t="0" r="0" b="0"/>
            </a:stretch>
          </a:blipFill>
        </p:spPr>
      </p:sp>
      <p:sp>
        <p:nvSpPr>
          <p:cNvPr name="TextBox 4" id="4"/>
          <p:cNvSpPr txBox="true"/>
          <p:nvPr/>
        </p:nvSpPr>
        <p:spPr>
          <a:xfrm rot="0">
            <a:off x="424972" y="939423"/>
            <a:ext cx="17438055" cy="3098378"/>
          </a:xfrm>
          <a:prstGeom prst="rect">
            <a:avLst/>
          </a:prstGeom>
        </p:spPr>
        <p:txBody>
          <a:bodyPr anchor="t" rtlCol="false" tIns="0" lIns="0" bIns="0" rIns="0">
            <a:spAutoFit/>
          </a:bodyPr>
          <a:lstStyle/>
          <a:p>
            <a:pPr algn="ctr">
              <a:lnSpc>
                <a:spcPts val="23392"/>
              </a:lnSpc>
            </a:pPr>
            <a:r>
              <a:rPr lang="en-US" sz="21074">
                <a:solidFill>
                  <a:srgbClr val="FFFFFF"/>
                </a:solidFill>
                <a:latin typeface="Helveticish Bold"/>
                <a:ea typeface="Helveticish Bold"/>
                <a:cs typeface="Helveticish Bold"/>
                <a:sym typeface="Helveticish 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393156" y="3357697"/>
            <a:ext cx="15092230" cy="6563487"/>
            <a:chOff x="0" y="0"/>
            <a:chExt cx="20122973" cy="8751316"/>
          </a:xfrm>
        </p:grpSpPr>
        <p:sp>
          <p:nvSpPr>
            <p:cNvPr name="Freeform 3" id="3"/>
            <p:cNvSpPr/>
            <p:nvPr/>
          </p:nvSpPr>
          <p:spPr>
            <a:xfrm flipH="false" flipV="false" rot="0">
              <a:off x="0" y="0"/>
              <a:ext cx="20122973" cy="8649716"/>
            </a:xfrm>
            <a:custGeom>
              <a:avLst/>
              <a:gdLst/>
              <a:ahLst/>
              <a:cxnLst/>
              <a:rect r="r" b="b" t="t" l="l"/>
              <a:pathLst>
                <a:path h="8649716" w="20122973">
                  <a:moveTo>
                    <a:pt x="0" y="0"/>
                  </a:moveTo>
                  <a:lnTo>
                    <a:pt x="20122973" y="0"/>
                  </a:lnTo>
                  <a:lnTo>
                    <a:pt x="20122973" y="8649716"/>
                  </a:lnTo>
                  <a:lnTo>
                    <a:pt x="0" y="8649716"/>
                  </a:lnTo>
                  <a:close/>
                </a:path>
              </a:pathLst>
            </a:custGeom>
            <a:solidFill>
              <a:srgbClr val="CB6CE6"/>
            </a:solidFill>
          </p:spPr>
        </p:sp>
        <p:sp>
          <p:nvSpPr>
            <p:cNvPr name="Freeform 4" id="4"/>
            <p:cNvSpPr/>
            <p:nvPr/>
          </p:nvSpPr>
          <p:spPr>
            <a:xfrm flipH="false" flipV="false" rot="0">
              <a:off x="0" y="0"/>
              <a:ext cx="20122973" cy="8751316"/>
            </a:xfrm>
            <a:custGeom>
              <a:avLst/>
              <a:gdLst/>
              <a:ahLst/>
              <a:cxnLst/>
              <a:rect r="r" b="b" t="t" l="l"/>
              <a:pathLst>
                <a:path h="8751316" w="20122973">
                  <a:moveTo>
                    <a:pt x="0" y="8649716"/>
                  </a:moveTo>
                  <a:lnTo>
                    <a:pt x="20122973" y="8649716"/>
                  </a:lnTo>
                  <a:lnTo>
                    <a:pt x="19995973" y="8751316"/>
                  </a:lnTo>
                  <a:cubicBezTo>
                    <a:pt x="19995973" y="8751316"/>
                    <a:pt x="19005373" y="8675116"/>
                    <a:pt x="18903773" y="8675116"/>
                  </a:cubicBezTo>
                  <a:lnTo>
                    <a:pt x="1219200" y="8675116"/>
                  </a:lnTo>
                  <a:cubicBezTo>
                    <a:pt x="1117600" y="8675116"/>
                    <a:pt x="127000" y="8751316"/>
                    <a:pt x="127000" y="8751316"/>
                  </a:cubicBezTo>
                  <a:lnTo>
                    <a:pt x="0" y="8649716"/>
                  </a:lnTo>
                  <a:lnTo>
                    <a:pt x="0" y="0"/>
                  </a:lnTo>
                  <a:lnTo>
                    <a:pt x="20122973" y="0"/>
                  </a:lnTo>
                  <a:lnTo>
                    <a:pt x="20122973" y="8649716"/>
                  </a:lnTo>
                  <a:lnTo>
                    <a:pt x="12700" y="8649716"/>
                  </a:lnTo>
                  <a:lnTo>
                    <a:pt x="12700" y="8637016"/>
                  </a:lnTo>
                  <a:lnTo>
                    <a:pt x="20110273" y="8637016"/>
                  </a:lnTo>
                  <a:lnTo>
                    <a:pt x="20110273" y="12700"/>
                  </a:lnTo>
                  <a:lnTo>
                    <a:pt x="12700" y="12700"/>
                  </a:lnTo>
                  <a:lnTo>
                    <a:pt x="12700" y="8649716"/>
                  </a:lnTo>
                </a:path>
              </a:pathLst>
            </a:custGeom>
            <a:solidFill>
              <a:srgbClr val="394C60">
                <a:alpha val="9804"/>
              </a:srgbClr>
            </a:solidFill>
          </p:spPr>
        </p:sp>
        <p:sp>
          <p:nvSpPr>
            <p:cNvPr name="TextBox 5" id="5"/>
            <p:cNvSpPr txBox="true"/>
            <p:nvPr/>
          </p:nvSpPr>
          <p:spPr>
            <a:xfrm>
              <a:off x="0" y="-66675"/>
              <a:ext cx="20122973" cy="8259191"/>
            </a:xfrm>
            <a:prstGeom prst="rect">
              <a:avLst/>
            </a:prstGeom>
          </p:spPr>
          <p:txBody>
            <a:bodyPr anchor="t" rtlCol="false" tIns="203200" lIns="203200" bIns="203200" rIns="203200"/>
            <a:lstStyle/>
            <a:p>
              <a:pPr algn="l">
                <a:lnSpc>
                  <a:spcPts val="5040"/>
                </a:lnSpc>
              </a:pPr>
              <a:r>
                <a:rPr lang="en-US" sz="3600">
                  <a:solidFill>
                    <a:srgbClr val="000000"/>
                  </a:solidFill>
                  <a:latin typeface="Playfair Display"/>
                  <a:ea typeface="Playfair Display"/>
                  <a:cs typeface="Playfair Display"/>
                  <a:sym typeface="Playfair Display"/>
                </a:rPr>
                <a:t>This project focuses on analyzing pizza sales data to derive meaningful insights and support decision-making processes. Utilizing SQL, we delve into various aspects of the sales performance, including customer preferences, sales trends, and inventory management. By leveraging SQL queries, we aim to uncover patterns and correlations within the dataset, providing a comprehensive overview of the pizza sales dynamics. This analysis not only highlights key metrics such as top-selling pizzas and peak sales periods but also offers recommendations for optimizing inventory and enhancing customer satisfaction.</a:t>
              </a:r>
            </a:p>
          </p:txBody>
        </p:sp>
      </p:grpSp>
      <p:sp>
        <p:nvSpPr>
          <p:cNvPr name="TextBox 6" id="6"/>
          <p:cNvSpPr txBox="true"/>
          <p:nvPr/>
        </p:nvSpPr>
        <p:spPr>
          <a:xfrm rot="0">
            <a:off x="1393156" y="1364113"/>
            <a:ext cx="8567081" cy="1177290"/>
          </a:xfrm>
          <a:prstGeom prst="rect">
            <a:avLst/>
          </a:prstGeom>
        </p:spPr>
        <p:txBody>
          <a:bodyPr anchor="t" rtlCol="false" tIns="0" lIns="0" bIns="0" rIns="0">
            <a:spAutoFit/>
          </a:bodyPr>
          <a:lstStyle/>
          <a:p>
            <a:pPr algn="l">
              <a:lnSpc>
                <a:spcPts val="8880"/>
              </a:lnSpc>
            </a:pPr>
            <a:r>
              <a:rPr lang="en-US" sz="8000">
                <a:solidFill>
                  <a:srgbClr val="000000"/>
                </a:solidFill>
                <a:latin typeface="Helveticish Bold"/>
                <a:ea typeface="Helveticish Bold"/>
                <a:cs typeface="Helveticish Bold"/>
                <a:sym typeface="Helveticish Bold"/>
              </a:rPr>
              <a:t> HELLO!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4565826" y="1028700"/>
            <a:ext cx="2369188" cy="2565066"/>
          </a:xfrm>
          <a:custGeom>
            <a:avLst/>
            <a:gdLst/>
            <a:ahLst/>
            <a:cxnLst/>
            <a:rect r="r" b="b" t="t" l="l"/>
            <a:pathLst>
              <a:path h="2565066" w="2369188">
                <a:moveTo>
                  <a:pt x="0" y="0"/>
                </a:moveTo>
                <a:lnTo>
                  <a:pt x="2369188" y="0"/>
                </a:lnTo>
                <a:lnTo>
                  <a:pt x="2369188" y="2565066"/>
                </a:lnTo>
                <a:lnTo>
                  <a:pt x="0" y="25650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11350" y="4970433"/>
            <a:ext cx="10479475" cy="2418861"/>
          </a:xfrm>
          <a:custGeom>
            <a:avLst/>
            <a:gdLst/>
            <a:ahLst/>
            <a:cxnLst/>
            <a:rect r="r" b="b" t="t" l="l"/>
            <a:pathLst>
              <a:path h="2418861" w="10479475">
                <a:moveTo>
                  <a:pt x="0" y="0"/>
                </a:moveTo>
                <a:lnTo>
                  <a:pt x="10479475" y="0"/>
                </a:lnTo>
                <a:lnTo>
                  <a:pt x="10479475" y="2418862"/>
                </a:lnTo>
                <a:lnTo>
                  <a:pt x="0" y="2418862"/>
                </a:lnTo>
                <a:lnTo>
                  <a:pt x="0" y="0"/>
                </a:lnTo>
                <a:close/>
              </a:path>
            </a:pathLst>
          </a:custGeom>
          <a:blipFill>
            <a:blip r:embed="rId5"/>
            <a:stretch>
              <a:fillRect l="0" t="0" r="0" b="-14613"/>
            </a:stretch>
          </a:blipFill>
        </p:spPr>
      </p:sp>
      <p:sp>
        <p:nvSpPr>
          <p:cNvPr name="Freeform 5" id="5"/>
          <p:cNvSpPr/>
          <p:nvPr/>
        </p:nvSpPr>
        <p:spPr>
          <a:xfrm flipH="false" flipV="false" rot="0">
            <a:off x="12372207" y="4320412"/>
            <a:ext cx="5335821" cy="3718905"/>
          </a:xfrm>
          <a:custGeom>
            <a:avLst/>
            <a:gdLst/>
            <a:ahLst/>
            <a:cxnLst/>
            <a:rect r="r" b="b" t="t" l="l"/>
            <a:pathLst>
              <a:path h="3718905" w="5335821">
                <a:moveTo>
                  <a:pt x="0" y="0"/>
                </a:moveTo>
                <a:lnTo>
                  <a:pt x="5335821" y="0"/>
                </a:lnTo>
                <a:lnTo>
                  <a:pt x="5335821" y="3718905"/>
                </a:lnTo>
                <a:lnTo>
                  <a:pt x="0" y="3718905"/>
                </a:lnTo>
                <a:lnTo>
                  <a:pt x="0" y="0"/>
                </a:lnTo>
                <a:close/>
              </a:path>
            </a:pathLst>
          </a:custGeom>
          <a:blipFill>
            <a:blip r:embed="rId6"/>
            <a:stretch>
              <a:fillRect l="0" t="0" r="0" b="0"/>
            </a:stretch>
          </a:blipFill>
        </p:spPr>
      </p:sp>
      <p:sp>
        <p:nvSpPr>
          <p:cNvPr name="TextBox 6" id="6"/>
          <p:cNvSpPr txBox="true"/>
          <p:nvPr/>
        </p:nvSpPr>
        <p:spPr>
          <a:xfrm rot="0">
            <a:off x="1028700" y="1085850"/>
            <a:ext cx="12050561" cy="1945601"/>
          </a:xfrm>
          <a:prstGeom prst="rect">
            <a:avLst/>
          </a:prstGeom>
        </p:spPr>
        <p:txBody>
          <a:bodyPr anchor="t" rtlCol="false" tIns="0" lIns="0" bIns="0" rIns="0">
            <a:spAutoFit/>
          </a:bodyPr>
          <a:lstStyle/>
          <a:p>
            <a:pPr algn="l">
              <a:lnSpc>
                <a:spcPts val="7642"/>
              </a:lnSpc>
            </a:pPr>
            <a:r>
              <a:rPr lang="en-US" sz="6885">
                <a:solidFill>
                  <a:srgbClr val="FFFFFF"/>
                </a:solidFill>
                <a:latin typeface="Playfair Display Bold"/>
                <a:ea typeface="Playfair Display Bold"/>
                <a:cs typeface="Playfair Display Bold"/>
                <a:sym typeface="Playfair Display Bold"/>
              </a:rPr>
              <a:t>Retrieve the total number of orders placed.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5401" y="3882123"/>
            <a:ext cx="10905333" cy="4149866"/>
          </a:xfrm>
          <a:custGeom>
            <a:avLst/>
            <a:gdLst/>
            <a:ahLst/>
            <a:cxnLst/>
            <a:rect r="r" b="b" t="t" l="l"/>
            <a:pathLst>
              <a:path h="4149866" w="10905333">
                <a:moveTo>
                  <a:pt x="0" y="0"/>
                </a:moveTo>
                <a:lnTo>
                  <a:pt x="10905333" y="0"/>
                </a:lnTo>
                <a:lnTo>
                  <a:pt x="10905333" y="4149866"/>
                </a:lnTo>
                <a:lnTo>
                  <a:pt x="0" y="4149866"/>
                </a:lnTo>
                <a:lnTo>
                  <a:pt x="0" y="0"/>
                </a:lnTo>
                <a:close/>
              </a:path>
            </a:pathLst>
          </a:custGeom>
          <a:blipFill>
            <a:blip r:embed="rId2"/>
            <a:stretch>
              <a:fillRect l="-2963" t="0" r="-815" b="-5190"/>
            </a:stretch>
          </a:blipFill>
        </p:spPr>
      </p:sp>
      <p:sp>
        <p:nvSpPr>
          <p:cNvPr name="Freeform 3" id="3"/>
          <p:cNvSpPr/>
          <p:nvPr/>
        </p:nvSpPr>
        <p:spPr>
          <a:xfrm flipH="false" flipV="false" rot="0">
            <a:off x="12552570" y="3911533"/>
            <a:ext cx="5273099" cy="4120455"/>
          </a:xfrm>
          <a:custGeom>
            <a:avLst/>
            <a:gdLst/>
            <a:ahLst/>
            <a:cxnLst/>
            <a:rect r="r" b="b" t="t" l="l"/>
            <a:pathLst>
              <a:path h="4120455" w="5273099">
                <a:moveTo>
                  <a:pt x="0" y="0"/>
                </a:moveTo>
                <a:lnTo>
                  <a:pt x="5273099" y="0"/>
                </a:lnTo>
                <a:lnTo>
                  <a:pt x="5273099" y="4120456"/>
                </a:lnTo>
                <a:lnTo>
                  <a:pt x="0" y="4120456"/>
                </a:lnTo>
                <a:lnTo>
                  <a:pt x="0" y="0"/>
                </a:lnTo>
                <a:close/>
              </a:path>
            </a:pathLst>
          </a:custGeom>
          <a:blipFill>
            <a:blip r:embed="rId3"/>
            <a:stretch>
              <a:fillRect l="-4264" t="0" r="-4264" b="0"/>
            </a:stretch>
          </a:blipFill>
        </p:spPr>
      </p:sp>
      <p:sp>
        <p:nvSpPr>
          <p:cNvPr name="TextBox 4" id="4"/>
          <p:cNvSpPr txBox="true"/>
          <p:nvPr/>
        </p:nvSpPr>
        <p:spPr>
          <a:xfrm rot="0">
            <a:off x="0" y="473905"/>
            <a:ext cx="18288000" cy="2301240"/>
          </a:xfrm>
          <a:prstGeom prst="rect">
            <a:avLst/>
          </a:prstGeom>
        </p:spPr>
        <p:txBody>
          <a:bodyPr anchor="t" rtlCol="false" tIns="0" lIns="0" bIns="0" rIns="0">
            <a:spAutoFit/>
          </a:bodyPr>
          <a:lstStyle/>
          <a:p>
            <a:pPr algn="ctr">
              <a:lnSpc>
                <a:spcPts val="8880"/>
              </a:lnSpc>
              <a:spcBef>
                <a:spcPct val="0"/>
              </a:spcBef>
            </a:pPr>
            <a:r>
              <a:rPr lang="en-US" sz="8000">
                <a:solidFill>
                  <a:srgbClr val="000000"/>
                </a:solidFill>
                <a:latin typeface="Helveticish Bold"/>
                <a:ea typeface="Helveticish Bold"/>
                <a:cs typeface="Helveticish Bold"/>
                <a:sym typeface="Helveticish Bold"/>
              </a:rPr>
              <a:t>Calculate the total revenue generated from pizza sales.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65759" y="1636395"/>
            <a:ext cx="9844469" cy="5163797"/>
          </a:xfrm>
          <a:custGeom>
            <a:avLst/>
            <a:gdLst/>
            <a:ahLst/>
            <a:cxnLst/>
            <a:rect r="r" b="b" t="t" l="l"/>
            <a:pathLst>
              <a:path h="5163797" w="9844469">
                <a:moveTo>
                  <a:pt x="0" y="0"/>
                </a:moveTo>
                <a:lnTo>
                  <a:pt x="9844469" y="0"/>
                </a:lnTo>
                <a:lnTo>
                  <a:pt x="9844469" y="5163797"/>
                </a:lnTo>
                <a:lnTo>
                  <a:pt x="0" y="5163797"/>
                </a:lnTo>
                <a:lnTo>
                  <a:pt x="0" y="0"/>
                </a:lnTo>
                <a:close/>
              </a:path>
            </a:pathLst>
          </a:custGeom>
          <a:blipFill>
            <a:blip r:embed="rId3"/>
            <a:stretch>
              <a:fillRect l="-21" t="-522" r="0" b="-2055"/>
            </a:stretch>
          </a:blipFill>
        </p:spPr>
      </p:sp>
      <p:sp>
        <p:nvSpPr>
          <p:cNvPr name="Freeform 4" id="4"/>
          <p:cNvSpPr/>
          <p:nvPr/>
        </p:nvSpPr>
        <p:spPr>
          <a:xfrm flipH="false" flipV="false" rot="0">
            <a:off x="9768590" y="7257786"/>
            <a:ext cx="8281560" cy="2714609"/>
          </a:xfrm>
          <a:custGeom>
            <a:avLst/>
            <a:gdLst/>
            <a:ahLst/>
            <a:cxnLst/>
            <a:rect r="r" b="b" t="t" l="l"/>
            <a:pathLst>
              <a:path h="2714609" w="8281560">
                <a:moveTo>
                  <a:pt x="0" y="0"/>
                </a:moveTo>
                <a:lnTo>
                  <a:pt x="8281560" y="0"/>
                </a:lnTo>
                <a:lnTo>
                  <a:pt x="8281560" y="2714609"/>
                </a:lnTo>
                <a:lnTo>
                  <a:pt x="0" y="2714609"/>
                </a:lnTo>
                <a:lnTo>
                  <a:pt x="0" y="0"/>
                </a:lnTo>
                <a:close/>
              </a:path>
            </a:pathLst>
          </a:custGeom>
          <a:blipFill>
            <a:blip r:embed="rId4"/>
            <a:stretch>
              <a:fillRect l="0" t="-7666" r="-3985" b="0"/>
            </a:stretch>
          </a:blipFill>
        </p:spPr>
      </p:sp>
      <p:sp>
        <p:nvSpPr>
          <p:cNvPr name="TextBox 5" id="5"/>
          <p:cNvSpPr txBox="true"/>
          <p:nvPr/>
        </p:nvSpPr>
        <p:spPr>
          <a:xfrm rot="0">
            <a:off x="2868740" y="325755"/>
            <a:ext cx="15643040" cy="1310640"/>
          </a:xfrm>
          <a:prstGeom prst="rect">
            <a:avLst/>
          </a:prstGeom>
        </p:spPr>
        <p:txBody>
          <a:bodyPr anchor="t" rtlCol="false" tIns="0" lIns="0" bIns="0" rIns="0">
            <a:spAutoFit/>
          </a:bodyPr>
          <a:lstStyle/>
          <a:p>
            <a:pPr algn="l">
              <a:lnSpc>
                <a:spcPts val="8880"/>
              </a:lnSpc>
            </a:pPr>
            <a:r>
              <a:rPr lang="en-US" sz="8000">
                <a:solidFill>
                  <a:srgbClr val="FFFFFF"/>
                </a:solidFill>
                <a:latin typeface="Austere  Display"/>
                <a:ea typeface="Austere  Display"/>
                <a:cs typeface="Austere  Display"/>
                <a:sym typeface="Austere  Display"/>
              </a:rPr>
              <a:t>Identify the highest-priced pizza.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65740" y="3493506"/>
            <a:ext cx="10161546" cy="5321717"/>
          </a:xfrm>
          <a:custGeom>
            <a:avLst/>
            <a:gdLst/>
            <a:ahLst/>
            <a:cxnLst/>
            <a:rect r="r" b="b" t="t" l="l"/>
            <a:pathLst>
              <a:path h="5321717" w="10161546">
                <a:moveTo>
                  <a:pt x="0" y="0"/>
                </a:moveTo>
                <a:lnTo>
                  <a:pt x="10161546" y="0"/>
                </a:lnTo>
                <a:lnTo>
                  <a:pt x="10161546" y="5321717"/>
                </a:lnTo>
                <a:lnTo>
                  <a:pt x="0" y="5321717"/>
                </a:lnTo>
                <a:lnTo>
                  <a:pt x="0" y="0"/>
                </a:lnTo>
                <a:close/>
              </a:path>
            </a:pathLst>
          </a:custGeom>
          <a:blipFill>
            <a:blip r:embed="rId3"/>
            <a:stretch>
              <a:fillRect l="0" t="0" r="0" b="0"/>
            </a:stretch>
          </a:blipFill>
        </p:spPr>
      </p:sp>
      <p:sp>
        <p:nvSpPr>
          <p:cNvPr name="Freeform 4" id="4"/>
          <p:cNvSpPr/>
          <p:nvPr/>
        </p:nvSpPr>
        <p:spPr>
          <a:xfrm flipH="false" flipV="false" rot="0">
            <a:off x="11689714" y="3822743"/>
            <a:ext cx="6147002" cy="4663243"/>
          </a:xfrm>
          <a:custGeom>
            <a:avLst/>
            <a:gdLst/>
            <a:ahLst/>
            <a:cxnLst/>
            <a:rect r="r" b="b" t="t" l="l"/>
            <a:pathLst>
              <a:path h="4663243" w="6147002">
                <a:moveTo>
                  <a:pt x="0" y="0"/>
                </a:moveTo>
                <a:lnTo>
                  <a:pt x="6147002" y="0"/>
                </a:lnTo>
                <a:lnTo>
                  <a:pt x="6147002" y="4663243"/>
                </a:lnTo>
                <a:lnTo>
                  <a:pt x="0" y="4663243"/>
                </a:lnTo>
                <a:lnTo>
                  <a:pt x="0" y="0"/>
                </a:lnTo>
                <a:close/>
              </a:path>
            </a:pathLst>
          </a:custGeom>
          <a:blipFill>
            <a:blip r:embed="rId4"/>
            <a:stretch>
              <a:fillRect l="0" t="0" r="0" b="0"/>
            </a:stretch>
          </a:blipFill>
        </p:spPr>
      </p:sp>
      <p:sp>
        <p:nvSpPr>
          <p:cNvPr name="TextBox 5" id="5"/>
          <p:cNvSpPr txBox="true"/>
          <p:nvPr/>
        </p:nvSpPr>
        <p:spPr>
          <a:xfrm rot="0">
            <a:off x="1779663" y="718633"/>
            <a:ext cx="15255804" cy="2510620"/>
          </a:xfrm>
          <a:prstGeom prst="rect">
            <a:avLst/>
          </a:prstGeom>
        </p:spPr>
        <p:txBody>
          <a:bodyPr anchor="t" rtlCol="false" tIns="0" lIns="0" bIns="0" rIns="0">
            <a:spAutoFit/>
          </a:bodyPr>
          <a:lstStyle/>
          <a:p>
            <a:pPr algn="l">
              <a:lnSpc>
                <a:spcPts val="9788"/>
              </a:lnSpc>
            </a:pPr>
            <a:r>
              <a:rPr lang="en-US" sz="8818">
                <a:solidFill>
                  <a:srgbClr val="FFFFFF"/>
                </a:solidFill>
                <a:latin typeface="Futura Display"/>
                <a:ea typeface="Futura Display"/>
                <a:cs typeface="Futura Display"/>
                <a:sym typeface="Futura Display"/>
              </a:rPr>
              <a:t>Identify the most common pizza size ordered.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3378926"/>
            <a:ext cx="9113376" cy="5329609"/>
          </a:xfrm>
          <a:custGeom>
            <a:avLst/>
            <a:gdLst/>
            <a:ahLst/>
            <a:cxnLst/>
            <a:rect r="r" b="b" t="t" l="l"/>
            <a:pathLst>
              <a:path h="5329609" w="9113376">
                <a:moveTo>
                  <a:pt x="0" y="0"/>
                </a:moveTo>
                <a:lnTo>
                  <a:pt x="9113376" y="0"/>
                </a:lnTo>
                <a:lnTo>
                  <a:pt x="9113376" y="5329609"/>
                </a:lnTo>
                <a:lnTo>
                  <a:pt x="0" y="5329609"/>
                </a:lnTo>
                <a:lnTo>
                  <a:pt x="0" y="0"/>
                </a:lnTo>
                <a:close/>
              </a:path>
            </a:pathLst>
          </a:custGeom>
          <a:blipFill>
            <a:blip r:embed="rId3"/>
            <a:stretch>
              <a:fillRect l="0" t="-310" r="-1803" b="-310"/>
            </a:stretch>
          </a:blipFill>
        </p:spPr>
      </p:sp>
      <p:sp>
        <p:nvSpPr>
          <p:cNvPr name="Freeform 4" id="4"/>
          <p:cNvSpPr/>
          <p:nvPr/>
        </p:nvSpPr>
        <p:spPr>
          <a:xfrm flipH="false" flipV="false" rot="0">
            <a:off x="9304618" y="3378926"/>
            <a:ext cx="8983382" cy="4202526"/>
          </a:xfrm>
          <a:custGeom>
            <a:avLst/>
            <a:gdLst/>
            <a:ahLst/>
            <a:cxnLst/>
            <a:rect r="r" b="b" t="t" l="l"/>
            <a:pathLst>
              <a:path h="4202526" w="8983382">
                <a:moveTo>
                  <a:pt x="0" y="0"/>
                </a:moveTo>
                <a:lnTo>
                  <a:pt x="8983382" y="0"/>
                </a:lnTo>
                <a:lnTo>
                  <a:pt x="8983382" y="4202526"/>
                </a:lnTo>
                <a:lnTo>
                  <a:pt x="0" y="4202526"/>
                </a:lnTo>
                <a:lnTo>
                  <a:pt x="0" y="0"/>
                </a:lnTo>
                <a:close/>
              </a:path>
            </a:pathLst>
          </a:custGeom>
          <a:blipFill>
            <a:blip r:embed="rId4"/>
            <a:stretch>
              <a:fillRect l="0" t="0" r="0" b="0"/>
            </a:stretch>
          </a:blipFill>
        </p:spPr>
      </p:sp>
      <p:sp>
        <p:nvSpPr>
          <p:cNvPr name="TextBox 5" id="5"/>
          <p:cNvSpPr txBox="true"/>
          <p:nvPr/>
        </p:nvSpPr>
        <p:spPr>
          <a:xfrm rot="0">
            <a:off x="2697507" y="560452"/>
            <a:ext cx="12892985" cy="1906002"/>
          </a:xfrm>
          <a:prstGeom prst="rect">
            <a:avLst/>
          </a:prstGeom>
        </p:spPr>
        <p:txBody>
          <a:bodyPr anchor="t" rtlCol="false" tIns="0" lIns="0" bIns="0" rIns="0">
            <a:spAutoFit/>
          </a:bodyPr>
          <a:lstStyle/>
          <a:p>
            <a:pPr algn="l">
              <a:lnSpc>
                <a:spcPts val="7497"/>
              </a:lnSpc>
            </a:pPr>
            <a:r>
              <a:rPr lang="en-US" sz="6754">
                <a:solidFill>
                  <a:srgbClr val="FFFFFF"/>
                </a:solidFill>
                <a:latin typeface="DM Serif Display"/>
                <a:ea typeface="DM Serif Display"/>
                <a:cs typeface="DM Serif Display"/>
                <a:sym typeface="DM Serif Display"/>
              </a:rPr>
              <a:t> List the top 5 most ordered pizza types along with their quantities.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635709" y="3227482"/>
            <a:ext cx="8216118" cy="5279747"/>
          </a:xfrm>
          <a:custGeom>
            <a:avLst/>
            <a:gdLst/>
            <a:ahLst/>
            <a:cxnLst/>
            <a:rect r="r" b="b" t="t" l="l"/>
            <a:pathLst>
              <a:path h="5279747" w="8216118">
                <a:moveTo>
                  <a:pt x="0" y="0"/>
                </a:moveTo>
                <a:lnTo>
                  <a:pt x="8216118" y="0"/>
                </a:lnTo>
                <a:lnTo>
                  <a:pt x="8216118" y="5279747"/>
                </a:lnTo>
                <a:lnTo>
                  <a:pt x="0" y="5279747"/>
                </a:lnTo>
                <a:lnTo>
                  <a:pt x="0" y="0"/>
                </a:lnTo>
                <a:close/>
              </a:path>
            </a:pathLst>
          </a:custGeom>
          <a:blipFill>
            <a:blip r:embed="rId3"/>
            <a:stretch>
              <a:fillRect l="-569" t="0" r="-569" b="0"/>
            </a:stretch>
          </a:blipFill>
        </p:spPr>
      </p:sp>
      <p:sp>
        <p:nvSpPr>
          <p:cNvPr name="Freeform 4" id="4"/>
          <p:cNvSpPr/>
          <p:nvPr/>
        </p:nvSpPr>
        <p:spPr>
          <a:xfrm flipH="false" flipV="false" rot="0">
            <a:off x="10029868" y="3227482"/>
            <a:ext cx="7229432" cy="5279747"/>
          </a:xfrm>
          <a:custGeom>
            <a:avLst/>
            <a:gdLst/>
            <a:ahLst/>
            <a:cxnLst/>
            <a:rect r="r" b="b" t="t" l="l"/>
            <a:pathLst>
              <a:path h="5279747" w="7229432">
                <a:moveTo>
                  <a:pt x="0" y="0"/>
                </a:moveTo>
                <a:lnTo>
                  <a:pt x="7229432" y="0"/>
                </a:lnTo>
                <a:lnTo>
                  <a:pt x="7229432" y="5279747"/>
                </a:lnTo>
                <a:lnTo>
                  <a:pt x="0" y="5279747"/>
                </a:lnTo>
                <a:lnTo>
                  <a:pt x="0" y="0"/>
                </a:lnTo>
                <a:close/>
              </a:path>
            </a:pathLst>
          </a:custGeom>
          <a:blipFill>
            <a:blip r:embed="rId4"/>
            <a:stretch>
              <a:fillRect l="-7325" t="0" r="-7325" b="0"/>
            </a:stretch>
          </a:blipFill>
        </p:spPr>
      </p:sp>
      <p:sp>
        <p:nvSpPr>
          <p:cNvPr name="TextBox 5" id="5"/>
          <p:cNvSpPr txBox="true"/>
          <p:nvPr/>
        </p:nvSpPr>
        <p:spPr>
          <a:xfrm rot="0">
            <a:off x="1324948" y="764504"/>
            <a:ext cx="15934352" cy="1171059"/>
          </a:xfrm>
          <a:prstGeom prst="rect">
            <a:avLst/>
          </a:prstGeom>
        </p:spPr>
        <p:txBody>
          <a:bodyPr anchor="t" rtlCol="false" tIns="0" lIns="0" bIns="0" rIns="0">
            <a:spAutoFit/>
          </a:bodyPr>
          <a:lstStyle/>
          <a:p>
            <a:pPr algn="ctr">
              <a:lnSpc>
                <a:spcPts val="4574"/>
              </a:lnSpc>
            </a:pPr>
            <a:r>
              <a:rPr lang="en-US" sz="4121">
                <a:solidFill>
                  <a:srgbClr val="FFFFFF"/>
                </a:solidFill>
                <a:latin typeface="Helveticish Bold"/>
                <a:ea typeface="Helveticish Bold"/>
                <a:cs typeface="Helveticish Bold"/>
                <a:sym typeface="Helveticish Bold"/>
              </a:rPr>
              <a:t>Join the necessary tables to find the total quantity of each pizza category ordered.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88768" y="3743117"/>
            <a:ext cx="10077640" cy="3335929"/>
          </a:xfrm>
          <a:custGeom>
            <a:avLst/>
            <a:gdLst/>
            <a:ahLst/>
            <a:cxnLst/>
            <a:rect r="r" b="b" t="t" l="l"/>
            <a:pathLst>
              <a:path h="3335929" w="10077640">
                <a:moveTo>
                  <a:pt x="0" y="0"/>
                </a:moveTo>
                <a:lnTo>
                  <a:pt x="10077640" y="0"/>
                </a:lnTo>
                <a:lnTo>
                  <a:pt x="10077640" y="3335929"/>
                </a:lnTo>
                <a:lnTo>
                  <a:pt x="0" y="3335929"/>
                </a:lnTo>
                <a:lnTo>
                  <a:pt x="0" y="0"/>
                </a:lnTo>
                <a:close/>
              </a:path>
            </a:pathLst>
          </a:custGeom>
          <a:blipFill>
            <a:blip r:embed="rId3"/>
            <a:stretch>
              <a:fillRect l="0" t="-1208" r="0" b="-1208"/>
            </a:stretch>
          </a:blipFill>
        </p:spPr>
      </p:sp>
      <p:sp>
        <p:nvSpPr>
          <p:cNvPr name="Freeform 4" id="4"/>
          <p:cNvSpPr/>
          <p:nvPr/>
        </p:nvSpPr>
        <p:spPr>
          <a:xfrm flipH="false" flipV="false" rot="0">
            <a:off x="11840582" y="3743117"/>
            <a:ext cx="5418718" cy="4736893"/>
          </a:xfrm>
          <a:custGeom>
            <a:avLst/>
            <a:gdLst/>
            <a:ahLst/>
            <a:cxnLst/>
            <a:rect r="r" b="b" t="t" l="l"/>
            <a:pathLst>
              <a:path h="4736893" w="5418718">
                <a:moveTo>
                  <a:pt x="0" y="0"/>
                </a:moveTo>
                <a:lnTo>
                  <a:pt x="5418718" y="0"/>
                </a:lnTo>
                <a:lnTo>
                  <a:pt x="5418718" y="4736893"/>
                </a:lnTo>
                <a:lnTo>
                  <a:pt x="0" y="4736893"/>
                </a:lnTo>
                <a:lnTo>
                  <a:pt x="0" y="0"/>
                </a:lnTo>
                <a:close/>
              </a:path>
            </a:pathLst>
          </a:custGeom>
          <a:blipFill>
            <a:blip r:embed="rId4"/>
            <a:stretch>
              <a:fillRect l="0" t="0" r="0" b="0"/>
            </a:stretch>
          </a:blipFill>
        </p:spPr>
      </p:sp>
      <p:sp>
        <p:nvSpPr>
          <p:cNvPr name="TextBox 5" id="5"/>
          <p:cNvSpPr txBox="true"/>
          <p:nvPr/>
        </p:nvSpPr>
        <p:spPr>
          <a:xfrm rot="0">
            <a:off x="1324948" y="764504"/>
            <a:ext cx="15934352" cy="1685790"/>
          </a:xfrm>
          <a:prstGeom prst="rect">
            <a:avLst/>
          </a:prstGeom>
        </p:spPr>
        <p:txBody>
          <a:bodyPr anchor="t" rtlCol="false" tIns="0" lIns="0" bIns="0" rIns="0">
            <a:spAutoFit/>
          </a:bodyPr>
          <a:lstStyle/>
          <a:p>
            <a:pPr algn="ctr">
              <a:lnSpc>
                <a:spcPts val="6461"/>
              </a:lnSpc>
            </a:pPr>
            <a:r>
              <a:rPr lang="en-US" sz="5821">
                <a:solidFill>
                  <a:srgbClr val="FFFFFF"/>
                </a:solidFill>
                <a:latin typeface="Helveticish Bold"/>
                <a:ea typeface="Helveticish Bold"/>
                <a:cs typeface="Helveticish Bold"/>
                <a:sym typeface="Helveticish Bold"/>
              </a:rPr>
              <a:t>Determine the distribution of orders by hour of the day.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DAGNDTA7WFo</dc:identifier>
  <dcterms:modified xsi:type="dcterms:W3CDTF">2011-08-01T06:04:30Z</dcterms:modified>
  <cp:revision>1</cp:revision>
  <dc:title>Blue Illustration Sales Report Business Presentation</dc:title>
</cp:coreProperties>
</file>